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85" r:id="rId6"/>
    <p:sldId id="286" r:id="rId7"/>
    <p:sldId id="260" r:id="rId8"/>
    <p:sldId id="262" r:id="rId9"/>
    <p:sldId id="277" r:id="rId10"/>
    <p:sldId id="279" r:id="rId11"/>
    <p:sldId id="280" r:id="rId12"/>
    <p:sldId id="281" r:id="rId13"/>
    <p:sldId id="282" r:id="rId14"/>
    <p:sldId id="283" r:id="rId15"/>
    <p:sldId id="284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57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8" autoAdjust="0"/>
  </p:normalViewPr>
  <p:slideViewPr>
    <p:cSldViewPr>
      <p:cViewPr varScale="1">
        <p:scale>
          <a:sx n="82" d="100"/>
          <a:sy n="82" d="100"/>
        </p:scale>
        <p:origin x="147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ED17A-B15A-43F1-81AA-D602DD1A06A3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DC859-EAC0-4687-AC5B-26E85B8936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DC859-EAC0-4687-AC5B-26E85B89367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91E0-2F75-4CD0-A737-647B858E7B5C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510B-04A3-4E2B-BF86-B0A876B13E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91E0-2F75-4CD0-A737-647B858E7B5C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510B-04A3-4E2B-BF86-B0A876B13E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91E0-2F75-4CD0-A737-647B858E7B5C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510B-04A3-4E2B-BF86-B0A876B13E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91E0-2F75-4CD0-A737-647B858E7B5C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510B-04A3-4E2B-BF86-B0A876B13E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91E0-2F75-4CD0-A737-647B858E7B5C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510B-04A3-4E2B-BF86-B0A876B13E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91E0-2F75-4CD0-A737-647B858E7B5C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510B-04A3-4E2B-BF86-B0A876B13E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91E0-2F75-4CD0-A737-647B858E7B5C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510B-04A3-4E2B-BF86-B0A876B13E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91E0-2F75-4CD0-A737-647B858E7B5C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510B-04A3-4E2B-BF86-B0A876B13E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91E0-2F75-4CD0-A737-647B858E7B5C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510B-04A3-4E2B-BF86-B0A876B13E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91E0-2F75-4CD0-A737-647B858E7B5C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510B-04A3-4E2B-BF86-B0A876B13E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91E0-2F75-4CD0-A737-647B858E7B5C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510B-04A3-4E2B-BF86-B0A876B13E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B91E0-2F75-4CD0-A737-647B858E7B5C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2510B-04A3-4E2B-BF86-B0A876B13E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B91E0-2F75-4CD0-A737-647B858E7B5C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2510B-04A3-4E2B-BF86-B0A876B13E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image" Target="../media/image32.jpe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3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ozelenenie-service@yandex.ru" TargetMode="External"/><Relationship Id="rId2" Type="http://schemas.openxmlformats.org/officeDocument/2006/relationships/hyperlink" Target="mailto:gazon.m@yandex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280083329_castelo-branco-3.jpg"/>
          <p:cNvPicPr>
            <a:picLocks noChangeAspect="1"/>
          </p:cNvPicPr>
          <p:nvPr/>
        </p:nvPicPr>
        <p:blipFill>
          <a:blip r:embed="rId3" cstate="print">
            <a:lum bright="30000"/>
          </a:blip>
          <a:stretch>
            <a:fillRect/>
          </a:stretch>
        </p:blipFill>
        <p:spPr>
          <a:xfrm>
            <a:off x="1043608" y="1916832"/>
            <a:ext cx="7103991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635000"/>
          </a:effectLst>
          <a:scene3d>
            <a:camera prst="perspectiveAbove"/>
            <a:lightRig rig="contrasting" dir="t"/>
          </a:scene3d>
          <a:sp3d prstMaterial="softEdge"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368151"/>
          </a:xfrm>
        </p:spPr>
        <p:txBody>
          <a:bodyPr>
            <a:normAutofit/>
          </a:bodyPr>
          <a:lstStyle/>
          <a:p>
            <a:r>
              <a:rPr lang="ru-RU" sz="3600" b="0" dirty="0">
                <a:latin typeface="Times New Roman" pitchFamily="18" charset="0"/>
                <a:cs typeface="Times New Roman" pitchFamily="18" charset="0"/>
              </a:rPr>
              <a:t> «Озеленение-сервис»</a:t>
            </a:r>
            <a:br>
              <a:rPr lang="ru-RU" sz="3600" b="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>
                <a:latin typeface="Times New Roman" pitchFamily="18" charset="0"/>
                <a:cs typeface="Times New Roman" pitchFamily="18" charset="0"/>
              </a:rPr>
              <a:t>компания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основана 1999 году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6237312"/>
            <a:ext cx="7992888" cy="43204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www.ozelenenie-service.ru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A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1818"/>
          <a:stretch>
            <a:fillRect/>
          </a:stretch>
        </p:blipFill>
        <p:spPr>
          <a:xfrm rot="5400000">
            <a:off x="1104703" y="-1181297"/>
            <a:ext cx="6916401" cy="9162196"/>
          </a:xfrm>
          <a:prstGeom prst="round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7448872" cy="50405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www.ozelenenie-service.ru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124744"/>
            <a:ext cx="2592288" cy="648072"/>
          </a:xfrm>
        </p:spPr>
        <p:txBody>
          <a:bodyPr>
            <a:noAutofit/>
          </a:bodyPr>
          <a:lstStyle/>
          <a:p>
            <a:pPr algn="l"/>
            <a:br>
              <a:rPr lang="ru-RU" sz="1600" b="1" dirty="0">
                <a:solidFill>
                  <a:srgbClr val="C00000"/>
                </a:solidFill>
              </a:rPr>
            </a:br>
            <a:br>
              <a:rPr lang="ru-RU" sz="2000" dirty="0"/>
            </a:b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1196752"/>
            <a:ext cx="75608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Ландшафтное проектирование участка</a:t>
            </a:r>
          </a:p>
          <a:p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это первый и наиболее важный этап благоустройства приусадебного участка. На этом этапе создается проект участка, разрабатываются чертежи и макеты будущих конструкций, выбираются и утверждаются посадочные и строительные материалы, организация систем полива и освещения. </a:t>
            </a:r>
          </a:p>
          <a:p>
            <a:endParaRPr lang="ru-RU" dirty="0"/>
          </a:p>
        </p:txBody>
      </p:sp>
      <p:pic>
        <p:nvPicPr>
          <p:cNvPr id="7" name="Рисунок 6" descr="Шапка для смет!!!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214290"/>
            <a:ext cx="2714625" cy="7937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7448872" cy="50405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www.ozelenenie-service.ru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124744"/>
            <a:ext cx="2592288" cy="648072"/>
          </a:xfrm>
        </p:spPr>
        <p:txBody>
          <a:bodyPr>
            <a:noAutofit/>
          </a:bodyPr>
          <a:lstStyle/>
          <a:p>
            <a:pPr algn="l"/>
            <a:br>
              <a:rPr lang="ru-RU" sz="1600" b="1" dirty="0">
                <a:solidFill>
                  <a:srgbClr val="C00000"/>
                </a:solidFill>
              </a:rPr>
            </a:br>
            <a:br>
              <a:rPr lang="ru-RU" sz="2000" dirty="0"/>
            </a:b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1196752"/>
            <a:ext cx="72728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Варианты ландшафтного проектирования</a:t>
            </a:r>
          </a:p>
          <a:p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2" name="Рисунок 11" descr="Шапка для смет!!!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8" y="214290"/>
            <a:ext cx="2714625" cy="793750"/>
          </a:xfrm>
          <a:prstGeom prst="rect">
            <a:avLst/>
          </a:prstGeom>
        </p:spPr>
      </p:pic>
      <p:pic>
        <p:nvPicPr>
          <p:cNvPr id="15" name="Рисунок 14" descr="Кострово форэскиз-1.jpg"/>
          <p:cNvPicPr>
            <a:picLocks noChangeAspect="1"/>
          </p:cNvPicPr>
          <p:nvPr/>
        </p:nvPicPr>
        <p:blipFill>
          <a:blip r:embed="rId3" cstate="print"/>
          <a:srcRect l="3458" t="9375" r="38117" b="4166"/>
          <a:stretch>
            <a:fillRect/>
          </a:stretch>
        </p:blipFill>
        <p:spPr>
          <a:xfrm>
            <a:off x="5072066" y="1643050"/>
            <a:ext cx="3214710" cy="4522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Раменское Генплан.jpg"/>
          <p:cNvPicPr>
            <a:picLocks noChangeAspect="1"/>
          </p:cNvPicPr>
          <p:nvPr/>
        </p:nvPicPr>
        <p:blipFill>
          <a:blip r:embed="rId4" cstate="print"/>
          <a:srcRect l="4023" t="19791" r="31823" b="7291"/>
          <a:stretch>
            <a:fillRect/>
          </a:stretch>
        </p:blipFill>
        <p:spPr>
          <a:xfrm>
            <a:off x="928662" y="1928802"/>
            <a:ext cx="3398408" cy="3964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6353944"/>
            <a:ext cx="7448872" cy="50405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www.ozelenenie-service.ru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124744"/>
            <a:ext cx="2592288" cy="648072"/>
          </a:xfrm>
        </p:spPr>
        <p:txBody>
          <a:bodyPr>
            <a:noAutofit/>
          </a:bodyPr>
          <a:lstStyle/>
          <a:p>
            <a:pPr algn="l"/>
            <a:br>
              <a:rPr lang="ru-RU" sz="1600" b="1" dirty="0">
                <a:solidFill>
                  <a:srgbClr val="C00000"/>
                </a:solidFill>
              </a:rPr>
            </a:br>
            <a:br>
              <a:rPr lang="ru-RU" sz="2000" dirty="0"/>
            </a:b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857232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Работы по благоустройству территории включают в себя:</a:t>
            </a:r>
          </a:p>
        </p:txBody>
      </p:sp>
      <p:pic>
        <p:nvPicPr>
          <p:cNvPr id="7" name="Рисунок 6" descr="Генплан2-Model.jpg" hidden="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3212976"/>
            <a:ext cx="3203972" cy="2441364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w="152400" h="50800" prst="softRound"/>
          </a:sp3d>
        </p:spPr>
      </p:pic>
      <p:pic>
        <p:nvPicPr>
          <p:cNvPr id="10" name="Рисунок 9" descr="Генплан2-Model.jpg" hidden="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204864"/>
            <a:ext cx="2448272" cy="3213040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w="152400" h="50800" prst="softRound"/>
          </a:sp3d>
        </p:spPr>
      </p:pic>
      <p:pic>
        <p:nvPicPr>
          <p:cNvPr id="11" name="Рисунок 10" descr="Генплан-Model2.jpg" hidden="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204864"/>
            <a:ext cx="2520280" cy="3307539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 w="152400" h="50800" prst="softRound"/>
          </a:sp3d>
        </p:spPr>
      </p:pic>
      <p:sp>
        <p:nvSpPr>
          <p:cNvPr id="12" name="TextBox 11"/>
          <p:cNvSpPr txBox="1"/>
          <p:nvPr/>
        </p:nvSpPr>
        <p:spPr>
          <a:xfrm>
            <a:off x="251520" y="3861048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посадку деревьев и кустарников</a:t>
            </a:r>
          </a:p>
        </p:txBody>
      </p:sp>
      <p:pic>
        <p:nvPicPr>
          <p:cNvPr id="14" name="Рисунок 13" descr="IMG_44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643050"/>
            <a:ext cx="2592288" cy="1944216"/>
          </a:xfrm>
          <a:prstGeom prst="rect">
            <a:avLst/>
          </a:prstGeom>
        </p:spPr>
      </p:pic>
      <p:pic>
        <p:nvPicPr>
          <p:cNvPr id="17" name="Рисунок 16" descr="P80301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8662" y="4256830"/>
            <a:ext cx="2857520" cy="2143140"/>
          </a:xfrm>
          <a:prstGeom prst="rect">
            <a:avLst/>
          </a:prstGeom>
        </p:spPr>
      </p:pic>
      <p:pic>
        <p:nvPicPr>
          <p:cNvPr id="19" name="Рисунок 18" descr="Шапка для смет!!!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2198" y="214290"/>
            <a:ext cx="2714625" cy="793750"/>
          </a:xfrm>
          <a:prstGeom prst="rect">
            <a:avLst/>
          </a:prstGeom>
        </p:spPr>
      </p:pic>
      <p:pic>
        <p:nvPicPr>
          <p:cNvPr id="20" name="Рисунок 19" descr="1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71802" y="1644190"/>
            <a:ext cx="2571768" cy="1928826"/>
          </a:xfrm>
          <a:prstGeom prst="rect">
            <a:avLst/>
          </a:prstGeom>
        </p:spPr>
      </p:pic>
      <p:pic>
        <p:nvPicPr>
          <p:cNvPr id="21" name="Рисунок 20" descr="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29322" y="1643050"/>
            <a:ext cx="2222633" cy="1997431"/>
          </a:xfrm>
          <a:prstGeom prst="rect">
            <a:avLst/>
          </a:prstGeom>
        </p:spPr>
      </p:pic>
      <p:pic>
        <p:nvPicPr>
          <p:cNvPr id="22" name="Рисунок 21" descr="1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57752" y="4196959"/>
            <a:ext cx="2857520" cy="21431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7448872" cy="50405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www.ozelenenie-service.ru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124744"/>
            <a:ext cx="2592288" cy="648072"/>
          </a:xfrm>
        </p:spPr>
        <p:txBody>
          <a:bodyPr>
            <a:noAutofit/>
          </a:bodyPr>
          <a:lstStyle/>
          <a:p>
            <a:pPr algn="l"/>
            <a:br>
              <a:rPr lang="ru-RU" sz="1600" b="1" dirty="0">
                <a:solidFill>
                  <a:srgbClr val="C00000"/>
                </a:solidFill>
              </a:rPr>
            </a:br>
            <a:br>
              <a:rPr lang="ru-RU" sz="2000" dirty="0"/>
            </a:b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662" y="92867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Работы по благоустройству территории включают в себя: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11760" y="3861048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устройство газона</a:t>
            </a:r>
          </a:p>
        </p:txBody>
      </p:sp>
      <p:pic>
        <p:nvPicPr>
          <p:cNvPr id="14" name="Рисунок 13" descr="IMG_4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714488"/>
            <a:ext cx="2766069" cy="2074552"/>
          </a:xfrm>
          <a:prstGeom prst="rect">
            <a:avLst/>
          </a:prstGeom>
        </p:spPr>
      </p:pic>
      <p:pic>
        <p:nvPicPr>
          <p:cNvPr id="17" name="Рисунок 16" descr="P8030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7" y="4221088"/>
            <a:ext cx="2688299" cy="2016224"/>
          </a:xfrm>
          <a:prstGeom prst="rect">
            <a:avLst/>
          </a:prstGeom>
        </p:spPr>
      </p:pic>
      <p:pic>
        <p:nvPicPr>
          <p:cNvPr id="18" name="Рисунок 17" descr="балашиха 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4221088"/>
            <a:ext cx="2688298" cy="2016224"/>
          </a:xfrm>
          <a:prstGeom prst="rect">
            <a:avLst/>
          </a:prstGeom>
        </p:spPr>
      </p:pic>
      <p:pic>
        <p:nvPicPr>
          <p:cNvPr id="13" name="Рисунок 12" descr="Шапка для смет!!!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8" y="214290"/>
            <a:ext cx="2714625" cy="793750"/>
          </a:xfrm>
          <a:prstGeom prst="rect">
            <a:avLst/>
          </a:prstGeom>
        </p:spPr>
      </p:pic>
      <p:pic>
        <p:nvPicPr>
          <p:cNvPr id="19" name="Рисунок 18" descr="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5929322" y="1571612"/>
            <a:ext cx="3000396" cy="2250297"/>
          </a:xfrm>
          <a:prstGeom prst="rect">
            <a:avLst/>
          </a:prstGeom>
        </p:spPr>
      </p:pic>
      <p:pic>
        <p:nvPicPr>
          <p:cNvPr id="20" name="Рисунок 19" descr="примеры работ (5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3240" y="1857364"/>
            <a:ext cx="2571736" cy="19288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124744"/>
            <a:ext cx="2592288" cy="648072"/>
          </a:xfrm>
        </p:spPr>
        <p:txBody>
          <a:bodyPr>
            <a:noAutofit/>
          </a:bodyPr>
          <a:lstStyle/>
          <a:p>
            <a:pPr algn="l"/>
            <a:br>
              <a:rPr lang="ru-RU" sz="1600" b="1" dirty="0">
                <a:solidFill>
                  <a:srgbClr val="C00000"/>
                </a:solidFill>
              </a:rPr>
            </a:br>
            <a:br>
              <a:rPr lang="ru-RU" sz="2000" dirty="0"/>
            </a:b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662" y="928670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Работы по благоустройству территории включают в себя: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520" y="3861048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устройство декоративных водоемов, ручьев, каскадов</a:t>
            </a:r>
          </a:p>
        </p:txBody>
      </p:sp>
      <p:pic>
        <p:nvPicPr>
          <p:cNvPr id="14" name="Рисунок 13" descr="IMG_4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2591109" cy="1944216"/>
          </a:xfrm>
          <a:prstGeom prst="rect">
            <a:avLst/>
          </a:prstGeom>
        </p:spPr>
      </p:pic>
      <p:pic>
        <p:nvPicPr>
          <p:cNvPr id="15" name="Рисунок 14" descr="220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844824"/>
            <a:ext cx="2592288" cy="1944216"/>
          </a:xfrm>
          <a:prstGeom prst="rect">
            <a:avLst/>
          </a:prstGeom>
        </p:spPr>
      </p:pic>
      <p:pic>
        <p:nvPicPr>
          <p:cNvPr id="16" name="Рисунок 15" descr="P10602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1844824"/>
            <a:ext cx="2616290" cy="1962218"/>
          </a:xfrm>
          <a:prstGeom prst="rect">
            <a:avLst/>
          </a:prstGeom>
        </p:spPr>
      </p:pic>
      <p:pic>
        <p:nvPicPr>
          <p:cNvPr id="18" name="Рисунок 17" descr="балашиха 0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4357694"/>
            <a:ext cx="2592288" cy="194421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6353944"/>
            <a:ext cx="7448872" cy="50405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www.ozelenenie-service.ru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3" name="Рисунок 12" descr="Шапка для смет!!!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98" y="214290"/>
            <a:ext cx="2714625" cy="793750"/>
          </a:xfrm>
          <a:prstGeom prst="rect">
            <a:avLst/>
          </a:prstGeom>
        </p:spPr>
      </p:pic>
      <p:pic>
        <p:nvPicPr>
          <p:cNvPr id="20" name="Рисунок 19" descr="1_ (18)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9058" y="4286256"/>
            <a:ext cx="3575920" cy="20516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124744"/>
            <a:ext cx="2592288" cy="648072"/>
          </a:xfrm>
        </p:spPr>
        <p:txBody>
          <a:bodyPr>
            <a:noAutofit/>
          </a:bodyPr>
          <a:lstStyle/>
          <a:p>
            <a:pPr algn="l"/>
            <a:br>
              <a:rPr lang="ru-RU" sz="1600" b="1" dirty="0">
                <a:solidFill>
                  <a:srgbClr val="C00000"/>
                </a:solidFill>
              </a:rPr>
            </a:br>
            <a:br>
              <a:rPr lang="ru-RU" sz="2000" dirty="0"/>
            </a:b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662" y="1000108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Работы по благоустройству территории включают в себя: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520" y="3861048"/>
            <a:ext cx="8352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устройство системы полива</a:t>
            </a:r>
          </a:p>
        </p:txBody>
      </p:sp>
      <p:pic>
        <p:nvPicPr>
          <p:cNvPr id="14" name="Рисунок 13" descr="IMG_4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45266"/>
            <a:ext cx="2591108" cy="1943331"/>
          </a:xfrm>
          <a:prstGeom prst="rect">
            <a:avLst/>
          </a:prstGeom>
        </p:spPr>
      </p:pic>
      <p:pic>
        <p:nvPicPr>
          <p:cNvPr id="15" name="Рисунок 14" descr="220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844824"/>
            <a:ext cx="2592288" cy="1944216"/>
          </a:xfrm>
          <a:prstGeom prst="rect">
            <a:avLst/>
          </a:prstGeom>
        </p:spPr>
      </p:pic>
      <p:pic>
        <p:nvPicPr>
          <p:cNvPr id="16" name="Рисунок 15" descr="P10602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1844824"/>
            <a:ext cx="2616289" cy="1962217"/>
          </a:xfrm>
          <a:prstGeom prst="rect">
            <a:avLst/>
          </a:prstGeom>
        </p:spPr>
      </p:pic>
      <p:pic>
        <p:nvPicPr>
          <p:cNvPr id="18" name="Рисунок 17" descr="балашиха 0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4365104"/>
            <a:ext cx="2376262" cy="178219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7448872" cy="50405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www.ozelenenie-service.ru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9" name="Рисунок 18" descr="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60187" y="4335100"/>
            <a:ext cx="2344261" cy="1758195"/>
          </a:xfrm>
          <a:prstGeom prst="rect">
            <a:avLst/>
          </a:prstGeom>
        </p:spPr>
      </p:pic>
      <p:pic>
        <p:nvPicPr>
          <p:cNvPr id="13" name="Рисунок 12" descr="Шапка для смет!!!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5074" y="214290"/>
            <a:ext cx="2714625" cy="793750"/>
          </a:xfrm>
          <a:prstGeom prst="rect">
            <a:avLst/>
          </a:prstGeom>
        </p:spPr>
      </p:pic>
      <p:pic>
        <p:nvPicPr>
          <p:cNvPr id="20" name="Рисунок 19" descr="полив  (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58" y="4179075"/>
            <a:ext cx="2643206" cy="19824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124744"/>
            <a:ext cx="2592288" cy="648072"/>
          </a:xfrm>
        </p:spPr>
        <p:txBody>
          <a:bodyPr>
            <a:noAutofit/>
          </a:bodyPr>
          <a:lstStyle/>
          <a:p>
            <a:pPr algn="l"/>
            <a:br>
              <a:rPr lang="ru-RU" sz="1600" b="1" dirty="0">
                <a:solidFill>
                  <a:srgbClr val="C00000"/>
                </a:solidFill>
              </a:rPr>
            </a:br>
            <a:br>
              <a:rPr lang="ru-RU" sz="2000" dirty="0"/>
            </a:b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836712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Контакты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528" y="1988840"/>
            <a:ext cx="835292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Россия, г. Москва, Рынок «Садовод в </a:t>
            </a:r>
            <a:r>
              <a:rPr lang="ru-RU" sz="2000" b="1" dirty="0" err="1"/>
              <a:t>Тайнинском</a:t>
            </a:r>
            <a:r>
              <a:rPr lang="ru-RU" sz="2000" b="1" dirty="0"/>
              <a:t>» 92 км МКАД внешнее кольцо, Крытый торговый комплекс, пав. А-39, пав. Г-33, </a:t>
            </a:r>
            <a:r>
              <a:rPr lang="ru-RU" sz="2000" b="1" dirty="0" err="1"/>
              <a:t>прикоп</a:t>
            </a:r>
            <a:r>
              <a:rPr lang="ru-RU" sz="2000" b="1" dirty="0"/>
              <a:t> А-15, </a:t>
            </a:r>
            <a:r>
              <a:rPr lang="ru-RU" sz="2000" b="1" dirty="0" err="1"/>
              <a:t>прикоп</a:t>
            </a:r>
            <a:r>
              <a:rPr lang="ru-RU" sz="2000" b="1" dirty="0"/>
              <a:t> А-36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dirty="0"/>
              <a:t>Телефоны: </a:t>
            </a:r>
            <a:r>
              <a:rPr lang="ru-RU" sz="2000" b="1" dirty="0"/>
              <a:t>+7(495)786-19-91; +7(926)862-17-77.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Электронная почта:  </a:t>
            </a:r>
            <a:r>
              <a:rPr lang="en-US" sz="2000" b="1" u="sng" dirty="0">
                <a:hlinkClick r:id="rId2"/>
              </a:rPr>
              <a:t>gazon.m@yandex.ru</a:t>
            </a:r>
            <a:endParaRPr lang="en-US" sz="2000" dirty="0"/>
          </a:p>
          <a:p>
            <a:pPr algn="ctr"/>
            <a:r>
              <a:rPr lang="en-US" sz="2000" dirty="0"/>
              <a:t>                              </a:t>
            </a:r>
            <a:r>
              <a:rPr lang="en-US" sz="2000" b="1" dirty="0">
                <a:hlinkClick r:id="rId3"/>
              </a:rPr>
              <a:t>ozelenenie-service@yandex.ru</a:t>
            </a:r>
            <a:endParaRPr lang="ru-RU" sz="2000" b="1" dirty="0"/>
          </a:p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Генеральный директор</a:t>
            </a:r>
          </a:p>
          <a:p>
            <a:pPr algn="ctr"/>
            <a:r>
              <a:rPr lang="ru-RU" sz="2000" b="1" dirty="0"/>
              <a:t>Суворов Александр Викторович</a:t>
            </a:r>
            <a:endParaRPr lang="en-US" sz="2000" dirty="0"/>
          </a:p>
          <a:p>
            <a:pPr algn="ctr"/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7448872" cy="50405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www.ozelenenie-service.ru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7" name="Рисунок 6" descr="Шапка для смет!!!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214290"/>
            <a:ext cx="2714625" cy="7937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2.JPG"/>
          <p:cNvPicPr>
            <a:picLocks noChangeAspect="1"/>
          </p:cNvPicPr>
          <p:nvPr/>
        </p:nvPicPr>
        <p:blipFill>
          <a:blip r:embed="rId2" cstate="print">
            <a:lum bright="61000" contrast="-74000"/>
          </a:blip>
          <a:stretch>
            <a:fillRect/>
          </a:stretch>
        </p:blipFill>
        <p:spPr>
          <a:xfrm>
            <a:off x="323528" y="764704"/>
            <a:ext cx="8496944" cy="591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124744"/>
            <a:ext cx="8229600" cy="4464496"/>
          </a:xfrm>
        </p:spPr>
        <p:txBody>
          <a:bodyPr>
            <a:noAutofit/>
          </a:bodyPr>
          <a:lstStyle/>
          <a:p>
            <a:pPr algn="l"/>
            <a:r>
              <a:rPr lang="ru-RU" sz="2600" b="1" u="sng" dirty="0">
                <a:solidFill>
                  <a:schemeClr val="accent3">
                    <a:lumMod val="50000"/>
                  </a:schemeClr>
                </a:solidFill>
              </a:rPr>
              <a:t>Основными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600" b="1" u="sng" dirty="0">
                <a:solidFill>
                  <a:schemeClr val="accent3">
                    <a:lumMod val="50000"/>
                  </a:schemeClr>
                </a:solidFill>
              </a:rPr>
              <a:t>видами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600" b="1" u="sng" dirty="0">
                <a:solidFill>
                  <a:schemeClr val="accent3">
                    <a:lumMod val="50000"/>
                  </a:schemeClr>
                </a:solidFill>
              </a:rPr>
              <a:t>деятельности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600" b="1" u="sng" dirty="0">
                <a:solidFill>
                  <a:schemeClr val="accent3">
                    <a:lumMod val="50000"/>
                  </a:schemeClr>
                </a:solidFill>
              </a:rPr>
              <a:t>компании</a:t>
            </a:r>
            <a:r>
              <a:rPr lang="ru-RU" sz="26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600" b="1" u="sng" dirty="0">
                <a:solidFill>
                  <a:schemeClr val="accent3">
                    <a:lumMod val="50000"/>
                  </a:schemeClr>
                </a:solidFill>
              </a:rPr>
              <a:t>являются:</a:t>
            </a:r>
            <a:br>
              <a:rPr lang="ru-RU" sz="2400" b="1" dirty="0"/>
            </a:br>
            <a:r>
              <a:rPr lang="ru-RU" sz="2400" dirty="0"/>
              <a:t> </a:t>
            </a:r>
            <a:br>
              <a:rPr lang="ru-RU" sz="2400" dirty="0"/>
            </a:b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</a:rPr>
              <a:t>  - торговля высококачественным посадочным материалом из питомников Дании, Германии, Италии, Бельгии и Голландии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;</a:t>
            </a:r>
            <a:br>
              <a:rPr lang="ru-RU" sz="22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2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</a:rPr>
              <a:t> - торговля семенами газонных трав лучших мировых производителей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;</a:t>
            </a:r>
            <a:br>
              <a:rPr lang="ru-RU" sz="22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2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</a:rPr>
              <a:t>- озеленение и благоустройство объектов любого уровня – от частных садов до парков, промышленных территорий и городских зон отдыха</a:t>
            </a:r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2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7448872" cy="50405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www.ozelenenie-service.ru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7" name="Рисунок 6" descr="Шапка для смет!!!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214290"/>
            <a:ext cx="2714625" cy="7937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2.JPG"/>
          <p:cNvPicPr>
            <a:picLocks noChangeAspect="1"/>
          </p:cNvPicPr>
          <p:nvPr/>
        </p:nvPicPr>
        <p:blipFill>
          <a:blip r:embed="rId2" cstate="print">
            <a:lum bright="54000" contrast="-60000"/>
          </a:blip>
          <a:stretch>
            <a:fillRect/>
          </a:stretch>
        </p:blipFill>
        <p:spPr>
          <a:xfrm>
            <a:off x="323528" y="1196752"/>
            <a:ext cx="8496944" cy="545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1124744"/>
            <a:ext cx="8229600" cy="4464496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  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«Озеленение-сервис» - это сочетание многолетнего российского и европейского опыта в городском и частном благоустройстве. </a:t>
            </a:r>
            <a:br>
              <a:rPr lang="ru-RU" sz="2000" dirty="0"/>
            </a:br>
            <a:br>
              <a:rPr lang="ru-RU" sz="2000" dirty="0"/>
            </a:br>
            <a:r>
              <a:rPr lang="en-US" sz="2000" dirty="0"/>
              <a:t>  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Благодаря высокому профессионализму своих специалистов, а также постоянному сотрудничеству со своими западными коллегами, компания «Озеленение-сервис» не только успешно развивается, но и занимает лидирующие позиции в сфере торговли.</a:t>
            </a: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  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Компания «Озеленение-сервис» имеет собственные садовые центры,  занимающиеся реализацией посадочного материала, крупномеров из ведущих питомников декоративных растений Дании и Германии, продажей</a:t>
            </a:r>
            <a:r>
              <a:rPr lang="ru-RU" sz="2000" dirty="0"/>
              <a:t>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семян газонных трав лучших мировых производителей  и других сопутствующих товаров.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7448872" cy="50405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www.ozelenenie-service.ru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7" name="Рисунок 6" descr="Шапка для смет!!!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214290"/>
            <a:ext cx="2714625" cy="793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45000" contrast="-62000"/>
          </a:blip>
          <a:stretch>
            <a:fillRect/>
          </a:stretch>
        </p:blipFill>
        <p:spPr>
          <a:xfrm>
            <a:off x="323528" y="2348880"/>
            <a:ext cx="5904656" cy="4259627"/>
          </a:xfrm>
          <a:prstGeom prst="round2DiagRect">
            <a:avLst/>
          </a:prstGeom>
          <a:gradFill>
            <a:gsLst>
              <a:gs pos="0">
                <a:schemeClr val="bg1">
                  <a:lumMod val="85000"/>
                  <a:alpha val="5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428604"/>
            <a:ext cx="5806154" cy="6168748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  <a:t>   </a:t>
            </a:r>
            <a:br>
              <a:rPr lang="en-US" sz="1600" b="1" dirty="0">
                <a:solidFill>
                  <a:srgbClr val="1D573B"/>
                </a:solidFill>
                <a:cs typeface="Arial" panose="020B0604020202020204" pitchFamily="34" charset="0"/>
              </a:rPr>
            </a:br>
            <a:br>
              <a:rPr lang="en-US" sz="1600" b="1" dirty="0">
                <a:solidFill>
                  <a:srgbClr val="1D573B"/>
                </a:solidFill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1D573B"/>
                </a:solidFill>
                <a:cs typeface="Arial" panose="020B0604020202020204" pitchFamily="34" charset="0"/>
              </a:rPr>
              <a:t>   </a:t>
            </a:r>
            <a: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  <a:t>На наших торговых площадках представлен широкий ассортимент растений. </a:t>
            </a:r>
            <a:b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  <a:t>   Оптовая и розничная продажа посадочного материала лиственных и хвойных пород, крупномеров и декоративных кустарников осуществляется круглогодично. </a:t>
            </a:r>
            <a:b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  <a:t>   Мы работаем с ведущими европейскими  питомниками растений и готовы предложить самые широкие возможности «соотношения цены и качества» посадочного материала. </a:t>
            </a:r>
            <a:b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</a:br>
            <a:b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1D573B"/>
                </a:solidFill>
                <a:cs typeface="Arial" panose="020B0604020202020204" pitchFamily="34" charset="0"/>
              </a:rPr>
              <a:t>- </a:t>
            </a:r>
            <a: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  <a:t>С 2011 года компания  является основными поставщиком растений для Московского Кремля. </a:t>
            </a:r>
            <a:b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1D573B"/>
                </a:solidFill>
                <a:cs typeface="Arial" panose="020B0604020202020204" pitchFamily="34" charset="0"/>
              </a:rPr>
              <a:t> - </a:t>
            </a:r>
            <a: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  <a:t>Мы принимали  участие в реконструкции насаждений </a:t>
            </a:r>
            <a:r>
              <a:rPr lang="ru-RU" sz="1600" b="1" dirty="0" err="1">
                <a:solidFill>
                  <a:srgbClr val="1D573B"/>
                </a:solidFill>
                <a:cs typeface="Arial" panose="020B0604020202020204" pitchFamily="34" charset="0"/>
              </a:rPr>
              <a:t>Тайницкого</a:t>
            </a:r>
            <a: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  <a:t> и Александровского садов</a:t>
            </a:r>
            <a:r>
              <a:rPr lang="en-US" sz="1600" b="1" dirty="0">
                <a:solidFill>
                  <a:srgbClr val="1D573B"/>
                </a:solidFill>
                <a:cs typeface="Arial" panose="020B0604020202020204" pitchFamily="34" charset="0"/>
              </a:rPr>
              <a:t>;</a:t>
            </a:r>
            <a:b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1D573B"/>
                </a:solidFill>
                <a:cs typeface="Arial" panose="020B0604020202020204" pitchFamily="34" charset="0"/>
              </a:rPr>
              <a:t> - </a:t>
            </a:r>
            <a: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  <a:t>Участвовали в поставке растений для вертолетной площадки президента</a:t>
            </a:r>
            <a:r>
              <a:rPr lang="en-US" sz="1600" b="1" dirty="0">
                <a:solidFill>
                  <a:srgbClr val="1D573B"/>
                </a:solidFill>
                <a:cs typeface="Arial" panose="020B0604020202020204" pitchFamily="34" charset="0"/>
              </a:rPr>
              <a:t>;</a:t>
            </a:r>
            <a:b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1D573B"/>
                </a:solidFill>
                <a:cs typeface="Arial" panose="020B0604020202020204" pitchFamily="34" charset="0"/>
              </a:rPr>
              <a:t> - </a:t>
            </a:r>
            <a: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  <a:t>Занимались основной поставкой деревьев, кустарников и травянистых  многолетников для парка «Зарядье», расположенного  в историческом центре Москвы. Выполняли  необходимые ландшафтные работы.</a:t>
            </a:r>
            <a:b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1D573B"/>
                </a:solidFill>
                <a:cs typeface="Arial" panose="020B0604020202020204" pitchFamily="34" charset="0"/>
              </a:rPr>
              <a:t> - </a:t>
            </a:r>
            <a: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  <a:t>Озеленяли и благоустраивали "Сочи Парк"  европейского уровня.</a:t>
            </a:r>
            <a:b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</a:br>
            <a: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  <a:t> </a:t>
            </a:r>
            <a:r>
              <a:rPr lang="en-US" sz="1600" b="1" dirty="0">
                <a:solidFill>
                  <a:srgbClr val="1D573B"/>
                </a:solidFill>
                <a:cs typeface="Arial" panose="020B0604020202020204" pitchFamily="34" charset="0"/>
              </a:rPr>
              <a:t>- </a:t>
            </a:r>
            <a:r>
              <a:rPr lang="ru-RU" sz="1600" b="1" dirty="0">
                <a:solidFill>
                  <a:srgbClr val="1D573B"/>
                </a:solidFill>
                <a:cs typeface="Arial" panose="020B0604020202020204" pitchFamily="34" charset="0"/>
              </a:rPr>
              <a:t>Специалисты нашей компании, совместно с зарубежными партнерами лично выбирали растения в питомниках Европы, контролировали их доставку до объектов и осуществляли авторский надзор за всеми посадками.</a:t>
            </a:r>
            <a:br>
              <a:rPr lang="ru-RU" sz="1400" b="1" dirty="0">
                <a:solidFill>
                  <a:srgbClr val="1D573B"/>
                </a:solidFill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1D573B"/>
                </a:solidFill>
                <a:cs typeface="Arial" panose="020B0604020202020204" pitchFamily="34" charset="0"/>
              </a:rPr>
              <a:t> </a:t>
            </a:r>
            <a:br>
              <a:rPr lang="ru-RU" sz="1400" b="1" dirty="0">
                <a:solidFill>
                  <a:srgbClr val="1D573B"/>
                </a:solidFill>
                <a:cs typeface="Arial" panose="020B0604020202020204" pitchFamily="34" charset="0"/>
              </a:rPr>
            </a:br>
            <a:br>
              <a:rPr lang="ru-RU" sz="1400" b="1" dirty="0">
                <a:solidFill>
                  <a:srgbClr val="1D573B"/>
                </a:solidFill>
                <a:cs typeface="Arial" panose="020B0604020202020204" pitchFamily="34" charset="0"/>
              </a:rPr>
            </a:br>
            <a:endParaRPr lang="ru-RU" sz="1400" b="1" dirty="0">
              <a:solidFill>
                <a:srgbClr val="1D573B"/>
              </a:solidFill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7448872" cy="50405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www.ozelenenie-service.ru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8" name="Рисунок 7" descr="2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4208" y="1340768"/>
            <a:ext cx="2381190" cy="1800200"/>
          </a:xfrm>
          <a:prstGeom prst="rect">
            <a:avLst/>
          </a:prstGeom>
        </p:spPr>
      </p:pic>
      <p:pic>
        <p:nvPicPr>
          <p:cNvPr id="9" name="Рисунок 8" descr="3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3573016"/>
            <a:ext cx="2424112" cy="2111709"/>
          </a:xfrm>
          <a:prstGeom prst="rect">
            <a:avLst/>
          </a:prstGeom>
        </p:spPr>
      </p:pic>
      <p:pic>
        <p:nvPicPr>
          <p:cNvPr id="10" name="Рисунок 9" descr="Шапка для смет!!!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8" y="214290"/>
            <a:ext cx="2714625" cy="793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57166"/>
            <a:ext cx="5806154" cy="1143008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Варианты посадочного материала:</a:t>
            </a: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7448872" cy="50405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www.ozelenenie-service.ru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" name="Рисунок 9" descr="Шапка для смет!!!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8" y="214290"/>
            <a:ext cx="2714625" cy="793750"/>
          </a:xfrm>
          <a:prstGeom prst="rect">
            <a:avLst/>
          </a:prstGeom>
        </p:spPr>
      </p:pic>
      <p:pic>
        <p:nvPicPr>
          <p:cNvPr id="12" name="Рисунок 11" descr="IMG_02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52771" y="1204495"/>
            <a:ext cx="2778106" cy="2083580"/>
          </a:xfrm>
          <a:prstGeom prst="rect">
            <a:avLst/>
          </a:prstGeom>
        </p:spPr>
      </p:pic>
      <p:pic>
        <p:nvPicPr>
          <p:cNvPr id="13" name="Рисунок 12" descr="IMG_02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678897" y="1178699"/>
            <a:ext cx="3143240" cy="2357430"/>
          </a:xfrm>
          <a:prstGeom prst="rect">
            <a:avLst/>
          </a:prstGeom>
        </p:spPr>
      </p:pic>
      <p:pic>
        <p:nvPicPr>
          <p:cNvPr id="14" name="Рисунок 13" descr="IMG_04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411401" y="1375154"/>
            <a:ext cx="3000364" cy="2250273"/>
          </a:xfrm>
          <a:prstGeom prst="rect">
            <a:avLst/>
          </a:prstGeom>
        </p:spPr>
      </p:pic>
      <p:pic>
        <p:nvPicPr>
          <p:cNvPr id="15" name="Рисунок 14" descr="IMG_0374.JPG"/>
          <p:cNvPicPr>
            <a:picLocks noChangeAspect="1"/>
          </p:cNvPicPr>
          <p:nvPr/>
        </p:nvPicPr>
        <p:blipFill>
          <a:blip r:embed="rId6" cstate="print"/>
          <a:srcRect l="16154" r="18461"/>
          <a:stretch>
            <a:fillRect/>
          </a:stretch>
        </p:blipFill>
        <p:spPr>
          <a:xfrm rot="5400000">
            <a:off x="5345895" y="4012427"/>
            <a:ext cx="2024110" cy="2286016"/>
          </a:xfrm>
          <a:prstGeom prst="rect">
            <a:avLst/>
          </a:prstGeom>
        </p:spPr>
      </p:pic>
      <p:pic>
        <p:nvPicPr>
          <p:cNvPr id="16" name="Рисунок 15" descr="IMG_9678.JPG"/>
          <p:cNvPicPr>
            <a:picLocks noChangeAspect="1"/>
          </p:cNvPicPr>
          <p:nvPr/>
        </p:nvPicPr>
        <p:blipFill>
          <a:blip r:embed="rId7" cstate="print"/>
          <a:srcRect t="11112"/>
          <a:stretch>
            <a:fillRect/>
          </a:stretch>
        </p:blipFill>
        <p:spPr>
          <a:xfrm>
            <a:off x="428596" y="3571876"/>
            <a:ext cx="4286280" cy="28574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57166"/>
            <a:ext cx="5806154" cy="1143008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Варианты посадочного материала:</a:t>
            </a: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7448872" cy="50405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www.ozelenenie-service.ru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" name="Рисунок 9" descr="Шапка для смет!!!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198" y="214290"/>
            <a:ext cx="2714625" cy="793750"/>
          </a:xfrm>
          <a:prstGeom prst="rect">
            <a:avLst/>
          </a:prstGeom>
        </p:spPr>
      </p:pic>
      <p:pic>
        <p:nvPicPr>
          <p:cNvPr id="17" name="Рисунок 16" descr="IMG_24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047993" y="1523983"/>
            <a:ext cx="3047989" cy="2285992"/>
          </a:xfrm>
          <a:prstGeom prst="rect">
            <a:avLst/>
          </a:prstGeom>
        </p:spPr>
      </p:pic>
      <p:pic>
        <p:nvPicPr>
          <p:cNvPr id="18" name="Рисунок 17" descr="IMG_25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756685" y="1529939"/>
            <a:ext cx="3095614" cy="2321710"/>
          </a:xfrm>
          <a:prstGeom prst="rect">
            <a:avLst/>
          </a:prstGeom>
        </p:spPr>
      </p:pic>
      <p:pic>
        <p:nvPicPr>
          <p:cNvPr id="19" name="Рисунок 18" descr="IMG_24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47658" y="1452516"/>
            <a:ext cx="3238523" cy="2428892"/>
          </a:xfrm>
          <a:prstGeom prst="rect">
            <a:avLst/>
          </a:prstGeom>
        </p:spPr>
      </p:pic>
      <p:pic>
        <p:nvPicPr>
          <p:cNvPr id="20" name="Рисунок 19" descr="IMG_2129.JPG"/>
          <p:cNvPicPr>
            <a:picLocks noChangeAspect="1"/>
          </p:cNvPicPr>
          <p:nvPr/>
        </p:nvPicPr>
        <p:blipFill>
          <a:blip r:embed="rId6" cstate="print"/>
          <a:srcRect l="26191"/>
          <a:stretch>
            <a:fillRect/>
          </a:stretch>
        </p:blipFill>
        <p:spPr>
          <a:xfrm rot="5400000">
            <a:off x="517898" y="4411268"/>
            <a:ext cx="2214544" cy="2250273"/>
          </a:xfrm>
          <a:prstGeom prst="rect">
            <a:avLst/>
          </a:prstGeom>
        </p:spPr>
      </p:pic>
      <p:pic>
        <p:nvPicPr>
          <p:cNvPr id="21" name="Рисунок 20" descr="IMG_9695.JPG"/>
          <p:cNvPicPr>
            <a:picLocks noChangeAspect="1"/>
          </p:cNvPicPr>
          <p:nvPr/>
        </p:nvPicPr>
        <p:blipFill>
          <a:blip r:embed="rId7" cstate="print"/>
          <a:srcRect l="7317" r="17072"/>
          <a:stretch>
            <a:fillRect/>
          </a:stretch>
        </p:blipFill>
        <p:spPr>
          <a:xfrm rot="5400000">
            <a:off x="3419686" y="4295562"/>
            <a:ext cx="2304627" cy="2286016"/>
          </a:xfrm>
          <a:prstGeom prst="rect">
            <a:avLst/>
          </a:prstGeom>
        </p:spPr>
      </p:pic>
      <p:pic>
        <p:nvPicPr>
          <p:cNvPr id="22" name="Рисунок 21" descr="IMG_9725.JPG"/>
          <p:cNvPicPr>
            <a:picLocks noChangeAspect="1"/>
          </p:cNvPicPr>
          <p:nvPr/>
        </p:nvPicPr>
        <p:blipFill>
          <a:blip r:embed="rId8" cstate="print"/>
          <a:srcRect l="40179"/>
          <a:stretch>
            <a:fillRect/>
          </a:stretch>
        </p:blipFill>
        <p:spPr>
          <a:xfrm rot="5400000">
            <a:off x="6360508" y="4212260"/>
            <a:ext cx="1709395" cy="21431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3933056"/>
            <a:ext cx="2424112" cy="1818084"/>
          </a:xfrm>
          <a:prstGeom prst="rect">
            <a:avLst/>
          </a:prstGeom>
        </p:spPr>
      </p:pic>
      <p:pic>
        <p:nvPicPr>
          <p:cNvPr id="6" name="Рисунок 5" descr="32.JPG"/>
          <p:cNvPicPr>
            <a:picLocks noChangeAspect="1"/>
          </p:cNvPicPr>
          <p:nvPr/>
        </p:nvPicPr>
        <p:blipFill>
          <a:blip r:embed="rId3" cstate="print">
            <a:lum bright="53000" contrast="-51000"/>
          </a:blip>
          <a:stretch>
            <a:fillRect/>
          </a:stretch>
        </p:blipFill>
        <p:spPr>
          <a:xfrm>
            <a:off x="436105" y="2348880"/>
            <a:ext cx="5679502" cy="4259627"/>
          </a:xfrm>
          <a:prstGeom prst="round2DiagRect">
            <a:avLst/>
          </a:prstGeom>
          <a:gradFill>
            <a:gsLst>
              <a:gs pos="0">
                <a:schemeClr val="bg1">
                  <a:lumMod val="85000"/>
                  <a:alpha val="54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5806154" cy="3384376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  <a:t>   Высококвалифицированные специалисты помогут приобрести растения с учетом особенностей климата, ландшафтной архитектуры и проконсультируют Вас по посадке и последующему уходу за растениями. При необходимости специалисты компании осуществят посадку на вашем участке.</a:t>
            </a: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7448872" cy="50405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www.ozelenenie-service.ru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8" name="Рисунок 7" descr="2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1628800"/>
            <a:ext cx="2381190" cy="1785892"/>
          </a:xfrm>
          <a:prstGeom prst="rect">
            <a:avLst/>
          </a:prstGeom>
        </p:spPr>
      </p:pic>
      <p:pic>
        <p:nvPicPr>
          <p:cNvPr id="11" name="Рисунок 10" descr="IMG_40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2852936"/>
            <a:ext cx="2195736" cy="1646802"/>
          </a:xfrm>
          <a:prstGeom prst="rect">
            <a:avLst/>
          </a:prstGeom>
        </p:spPr>
      </p:pic>
      <p:pic>
        <p:nvPicPr>
          <p:cNvPr id="10" name="Рисунок 9" descr="Шапка для смет!!!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98" y="214290"/>
            <a:ext cx="2714625" cy="7937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Y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2DEDB"/>
              </a:clrFrom>
              <a:clrTo>
                <a:srgbClr val="E2DEDB">
                  <a:alpha val="0"/>
                </a:srgbClr>
              </a:clrTo>
            </a:clrChange>
            <a:lum bright="44000" contrast="-48000"/>
          </a:blip>
          <a:srcRect t="20779" r="1176"/>
          <a:stretch>
            <a:fillRect/>
          </a:stretch>
        </p:blipFill>
        <p:spPr>
          <a:xfrm>
            <a:off x="467544" y="1268760"/>
            <a:ext cx="8424936" cy="54006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836712"/>
            <a:ext cx="8280920" cy="4176464"/>
          </a:xfrm>
        </p:spPr>
        <p:txBody>
          <a:bodyPr>
            <a:noAutofit/>
          </a:bodyPr>
          <a:lstStyle/>
          <a:p>
            <a:pPr algn="l"/>
            <a:br>
              <a:rPr lang="ru-RU" sz="1000" b="1" dirty="0">
                <a:solidFill>
                  <a:srgbClr val="1D573B"/>
                </a:solidFill>
              </a:rPr>
            </a:br>
            <a:r>
              <a:rPr lang="ru-RU" sz="2800" b="1" dirty="0">
                <a:solidFill>
                  <a:srgbClr val="1D573B"/>
                </a:solidFill>
              </a:rPr>
              <a:t>Одним из основных направлений компании является реализация семян газонных трав лучших мировых производителей.</a:t>
            </a:r>
            <a:br>
              <a:rPr lang="ru-RU" sz="2000" b="1" dirty="0">
                <a:solidFill>
                  <a:srgbClr val="1D573B"/>
                </a:solidFill>
              </a:rPr>
            </a:br>
            <a:br>
              <a:rPr lang="ru-RU" sz="1800" b="1" dirty="0">
                <a:solidFill>
                  <a:srgbClr val="1D573B"/>
                </a:solidFill>
              </a:rPr>
            </a:br>
            <a:r>
              <a:rPr lang="en-US" sz="1800" b="1" dirty="0">
                <a:solidFill>
                  <a:srgbClr val="1D573B"/>
                </a:solidFill>
              </a:rPr>
              <a:t>   </a:t>
            </a:r>
            <a:r>
              <a:rPr lang="ru-RU" sz="2400" b="1" dirty="0">
                <a:solidFill>
                  <a:srgbClr val="1D573B"/>
                </a:solidFill>
              </a:rPr>
              <a:t>Мы осуществляем продажу следующей продукции: газонные смеси, семена газонных трав, газон рулонный, газон искусственный, удобрения для газона, газонные решетки и другие сопутствующие товары. </a:t>
            </a:r>
            <a:br>
              <a:rPr lang="ru-RU" sz="1800" dirty="0"/>
            </a:b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7448872" cy="50405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www.ozelenenie-service.ru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" name="Рисунок 5" descr="Шапка для смет!!!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198" y="214290"/>
            <a:ext cx="2714625" cy="7937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093296"/>
            <a:ext cx="7448872" cy="504056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www.ozelenenie-service.ru</a:t>
            </a:r>
            <a:endParaRPr lang="ru-RU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8" name="Рисунок 7" descr="2A.JPG"/>
          <p:cNvPicPr>
            <a:picLocks noChangeAspect="1"/>
          </p:cNvPicPr>
          <p:nvPr/>
        </p:nvPicPr>
        <p:blipFill>
          <a:blip r:embed="rId2" cstate="print"/>
          <a:srcRect l="33636" t="4361" r="33636"/>
          <a:stretch>
            <a:fillRect/>
          </a:stretch>
        </p:blipFill>
        <p:spPr>
          <a:xfrm>
            <a:off x="251520" y="620688"/>
            <a:ext cx="2626852" cy="547260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3" name="Рисунок 12" descr="rulon444.jpg"/>
          <p:cNvPicPr>
            <a:picLocks noChangeAspect="1"/>
          </p:cNvPicPr>
          <p:nvPr/>
        </p:nvPicPr>
        <p:blipFill>
          <a:blip r:embed="rId3" cstate="print"/>
          <a:srcRect t="4538" r="66568"/>
          <a:stretch>
            <a:fillRect/>
          </a:stretch>
        </p:blipFill>
        <p:spPr>
          <a:xfrm>
            <a:off x="6012160" y="620688"/>
            <a:ext cx="2664296" cy="54235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 descr="MG_Buklet_2-03.jpg"/>
          <p:cNvPicPr>
            <a:picLocks noChangeAspect="1"/>
          </p:cNvPicPr>
          <p:nvPr/>
        </p:nvPicPr>
        <p:blipFill>
          <a:blip r:embed="rId4" cstate="print"/>
          <a:srcRect l="67409" t="13649"/>
          <a:stretch>
            <a:fillRect/>
          </a:stretch>
        </p:blipFill>
        <p:spPr>
          <a:xfrm>
            <a:off x="3203848" y="1484784"/>
            <a:ext cx="2411759" cy="453650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2" y="1124744"/>
            <a:ext cx="2592288" cy="648072"/>
          </a:xfrm>
        </p:spPr>
        <p:txBody>
          <a:bodyPr>
            <a:noAutofit/>
          </a:bodyPr>
          <a:lstStyle/>
          <a:p>
            <a:pPr algn="l"/>
            <a:br>
              <a:rPr lang="ru-RU" sz="1600" b="1" dirty="0">
                <a:solidFill>
                  <a:srgbClr val="C00000"/>
                </a:solidFill>
              </a:rPr>
            </a:br>
            <a:br>
              <a:rPr lang="ru-RU" sz="2000" dirty="0"/>
            </a:b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Рисунок 8" descr="Шапка для смет!!!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802" y="214290"/>
            <a:ext cx="2714625" cy="7937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</TotalTime>
  <Words>283</Words>
  <Application>Microsoft Office PowerPoint</Application>
  <PresentationFormat>Экран (4:3)</PresentationFormat>
  <Paragraphs>55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Специальное оформление</vt:lpstr>
      <vt:lpstr> «Озеленение-сервис» компания основана 1999 году</vt:lpstr>
      <vt:lpstr>Основными видами деятельности компании являются:     - торговля высококачественным посадочным материалом из питомников Дании, Германии, Италии, Бельгии и Голландии;   - торговля семенами газонных трав лучших мировых производителей;  - озеленение и благоустройство объектов любого уровня – от частных садов до парков, промышленных территорий и городских зон отдыха.</vt:lpstr>
      <vt:lpstr>   «Озеленение-сервис» - это сочетание многолетнего российского и европейского опыта в городском и частном благоустройстве.      Благодаря высокому профессионализму своих специалистов, а также постоянному сотрудничеству со своими западными коллегами, компания «Озеленение-сервис» не только успешно развивается, но и занимает лидирующие позиции в сфере торговли.     Компания «Озеленение-сервис» имеет собственные садовые центры,  занимающиеся реализацией посадочного материала, крупномеров из ведущих питомников декоративных растений Дании и Германии, продажей семян газонных трав лучших мировых производителей  и других сопутствующих товаров.</vt:lpstr>
      <vt:lpstr>        На наших торговых площадках представлен широкий ассортимент растений.     Оптовая и розничная продажа посадочного материала лиственных и хвойных пород, крупномеров и декоративных кустарников осуществляется круглогодично.     Мы работаем с ведущими европейскими  питомниками растений и готовы предложить самые широкие возможности «соотношения цены и качества» посадочного материала.    - С 2011 года компания  является основными поставщиком растений для Московского Кремля.   - Мы принимали  участие в реконструкции насаждений Тайницкого и Александровского садов;  - Участвовали в поставке растений для вертолетной площадки президента;  - Занимались основной поставкой деревьев, кустарников и травянистых  многолетников для парка «Зарядье», расположенного  в историческом центре Москвы. Выполняли  необходимые ландшафтные работы.  - Озеленяли и благоустраивали "Сочи Парк"  европейского уровня.  - Специалисты нашей компании, совместно с зарубежными партнерами лично выбирали растения в питомниках Европы, контролировали их доставку до объектов и осуществляли авторский надзор за всеми посадками.    </vt:lpstr>
      <vt:lpstr>Варианты посадочного материала:  </vt:lpstr>
      <vt:lpstr>Варианты посадочного материала:  </vt:lpstr>
      <vt:lpstr>   Высококвалифицированные специалисты помогут приобрести растения с учетом особенностей климата, ландшафтной архитектуры и проконсультируют Вас по посадке и последующему уходу за растениями. При необходимости специалисты компании осуществят посадку на вашем участке.   </vt:lpstr>
      <vt:lpstr> Одним из основных направлений компании является реализация семян газонных трав лучших мировых производителей.     Мы осуществляем продажу следующей продукции: газонные смеси, семена газонных трав, газон рулонный, газон искусственный, удобрения для газона, газонные решетки и другие сопутствующие товары.     </vt:lpstr>
      <vt:lpstr>    </vt:lpstr>
      <vt:lpstr>    </vt:lpstr>
      <vt:lpstr>    </vt:lpstr>
      <vt:lpstr>    </vt:lpstr>
      <vt:lpstr>    </vt:lpstr>
      <vt:lpstr>    </vt:lpstr>
      <vt:lpstr>    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Дмитрий Афанасьев</cp:lastModifiedBy>
  <cp:revision>86</cp:revision>
  <dcterms:created xsi:type="dcterms:W3CDTF">2011-11-16T08:26:23Z</dcterms:created>
  <dcterms:modified xsi:type="dcterms:W3CDTF">2018-08-20T13:03:59Z</dcterms:modified>
</cp:coreProperties>
</file>